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5" r:id="rId16"/>
    <p:sldId id="270" r:id="rId17"/>
    <p:sldId id="271" r:id="rId18"/>
    <p:sldId id="272" r:id="rId19"/>
    <p:sldId id="273" r:id="rId20"/>
    <p:sldId id="283" r:id="rId21"/>
    <p:sldId id="284" r:id="rId22"/>
    <p:sldId id="274" r:id="rId23"/>
    <p:sldId id="275" r:id="rId24"/>
    <p:sldId id="276" r:id="rId25"/>
    <p:sldId id="277" r:id="rId26"/>
    <p:sldId id="278" r:id="rId27"/>
    <p:sldId id="286" r:id="rId28"/>
    <p:sldId id="279" r:id="rId29"/>
    <p:sldId id="280" r:id="rId30"/>
    <p:sldId id="281" r:id="rId31"/>
    <p:sldId id="282" r:id="rId32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02" y="-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332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32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61DF9-B088-4BA4-83F8-5458903EA4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0823F-C5BD-466E-98E1-899EA4231F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73923-CE43-4B20-96C8-82E69BB00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958ED-0A73-44F2-AF5A-6640FDB347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3DF6C-802E-4FC4-9B78-0DAC94418B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BB5B1-47AB-4AF6-8495-1458969936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17E92-5162-4421-9D75-697C38EE9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7F1E0-4C54-42B1-A402-DFDA22B303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E3778-D83C-4486-9BE9-C7A541A56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6A238-C44F-4C22-8410-056AB6B247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35837-F34B-41DD-8EBB-1E12F56E4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F1D00-D281-458C-BCB8-D755886C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D3658-899D-4740-B709-1F27E1AFFB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A0243-A71C-4478-A654-8C810F9C3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D49E4-449D-474F-AAE1-E5A3458590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4EA34-747C-491D-AF92-1B92FED5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fld id="{D075AD80-89CC-4E27-AF00-AE882F8B6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yanko.lib.ru/books/psycho/jdan=ist_pscihologii=ann.files/image049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yanko.lib.ru/books/psycho/jdan=ist_pscihologii=ann.files/image041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psy.msu.ru/people/leontiev/images/leontiev50x.jpg" TargetMode="Externa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ru-RU" sz="6000" smtClean="0"/>
              <a:t>семинар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z="6000" smtClean="0">
                <a:latin typeface="Arial Black" pitchFamily="34" charset="0"/>
              </a:rPr>
              <a:t>«Психология личности»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1 часть семинара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3600" smtClean="0">
                <a:latin typeface="Arial Black" pitchFamily="34" charset="0"/>
              </a:rPr>
              <a:t>Понятие о личности</a:t>
            </a:r>
          </a:p>
          <a:p>
            <a:pPr eaLnBrk="1" hangingPunct="1">
              <a:lnSpc>
                <a:spcPct val="90000"/>
              </a:lnSpc>
            </a:pPr>
            <a:r>
              <a:rPr lang="ru-RU" sz="3600" smtClean="0">
                <a:latin typeface="Arial Black" pitchFamily="34" charset="0"/>
              </a:rPr>
              <a:t>Соотношение понятий «индивид»,  «субъект», «индивидуальность», «личность» </a:t>
            </a:r>
          </a:p>
          <a:p>
            <a:pPr eaLnBrk="1" hangingPunct="1">
              <a:lnSpc>
                <a:spcPct val="90000"/>
              </a:lnSpc>
            </a:pPr>
            <a:r>
              <a:rPr lang="ru-RU" sz="3600" smtClean="0">
                <a:latin typeface="Arial Black" pitchFamily="34" charset="0"/>
              </a:rPr>
              <a:t>Биологическое и социальное в структуре личности</a:t>
            </a:r>
          </a:p>
          <a:p>
            <a:pPr eaLnBrk="1" hangingPunct="1">
              <a:lnSpc>
                <a:spcPct val="90000"/>
              </a:lnSpc>
            </a:pPr>
            <a:endParaRPr lang="ru-RU" sz="3600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260350"/>
            <a:ext cx="8496300" cy="151288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mtClean="0">
                <a:latin typeface="Arial Black" pitchFamily="34" charset="0"/>
              </a:rPr>
              <a:t>Человек – самое загадочное для себя явление, ищущий и утверждающий себя в мире с момента появления. </a:t>
            </a:r>
          </a:p>
        </p:txBody>
      </p:sp>
      <p:pic>
        <p:nvPicPr>
          <p:cNvPr id="5123" name="Picture 7" descr="0BYJ0CAQCTAU8CAAJO210CAJI84MACA7UOJH5CAL0GE1ICAXED839CAR93X6MCA0CP560CAO90FYXCAN22UL3CAHMTD1UCAGYCBCIC~1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700213"/>
            <a:ext cx="7993062" cy="475138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60350"/>
            <a:ext cx="6227763" cy="6337300"/>
          </a:xfrm>
        </p:spPr>
        <p:txBody>
          <a:bodyPr/>
          <a:lstStyle/>
          <a:p>
            <a:pPr eaLnBrk="1" hangingPunct="1"/>
            <a:r>
              <a:rPr lang="ru-RU" sz="2400" smtClean="0">
                <a:latin typeface="Arial Black" pitchFamily="34" charset="0"/>
              </a:rPr>
              <a:t>«Многообразие подходов современной науки к изучению человека не является, конечно, только следствием всё большего расчленения теоретической мысли. Это многообразие подходов есть отражение многообразия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latin typeface="Arial Black" pitchFamily="34" charset="0"/>
              </a:rPr>
              <a:t>   самих феноменов человека, выступающего как </a:t>
            </a:r>
            <a:r>
              <a:rPr lang="ru-RU" sz="2400" b="1" i="1" smtClean="0">
                <a:latin typeface="Arial Black" pitchFamily="34" charset="0"/>
              </a:rPr>
              <a:t>вид</a:t>
            </a:r>
            <a:r>
              <a:rPr lang="ru-RU" sz="2400" smtClean="0">
                <a:latin typeface="Arial Black" pitchFamily="34" charset="0"/>
              </a:rPr>
              <a:t> </a:t>
            </a:r>
            <a:r>
              <a:rPr lang="en-US" sz="2400" smtClean="0">
                <a:latin typeface="Arial Black" pitchFamily="34" charset="0"/>
              </a:rPr>
              <a:t>Homo sapiens</a:t>
            </a:r>
            <a:r>
              <a:rPr lang="ru-RU" sz="2400" smtClean="0">
                <a:latin typeface="Arial Black" pitchFamily="34" charset="0"/>
              </a:rPr>
              <a:t>, как индивид, как человечество в его историческом существовании и личность как субъект, индивидуальность»,- </a:t>
            </a:r>
            <a:r>
              <a:rPr lang="ru-RU" sz="2000" smtClean="0">
                <a:latin typeface="Arial Black" pitchFamily="34" charset="0"/>
              </a:rPr>
              <a:t>отмечал Б.Г. Ананьев, подчёркивая сложность проблемной ситуации, сложившейся в человекознании к середине 70-ых г.</a:t>
            </a:r>
          </a:p>
        </p:txBody>
      </p:sp>
      <p:sp>
        <p:nvSpPr>
          <p:cNvPr id="6147" name="Rectangle 6"/>
          <p:cNvSpPr>
            <a:spLocks noGrp="1" noChangeArrowheads="1" noTextEdit="1"/>
          </p:cNvSpPr>
          <p:nvPr>
            <p:ph type="clipArt" sz="half" idx="2"/>
          </p:nvPr>
        </p:nvSpPr>
        <p:spPr>
          <a:xfrm>
            <a:off x="6084888" y="1989138"/>
            <a:ext cx="2601912" cy="3311525"/>
          </a:xfrm>
        </p:spPr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6156325" y="173038"/>
            <a:ext cx="266382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2800" b="1">
                <a:solidFill>
                  <a:srgbClr val="003300"/>
                </a:solidFill>
                <a:latin typeface="Arial Black" pitchFamily="34" charset="0"/>
                <a:cs typeface="Times New Roman" pitchFamily="18" charset="0"/>
              </a:rPr>
              <a:t>Б.Г. Ананьев (1907-1972)</a:t>
            </a:r>
            <a:endParaRPr lang="ru-RU" sz="2800">
              <a:latin typeface="Arial Black" pitchFamily="34" charset="0"/>
            </a:endParaRPr>
          </a:p>
          <a:p>
            <a:pPr algn="l" eaLnBrk="0" hangingPunct="0"/>
            <a:endParaRPr lang="ru-RU" sz="2800">
              <a:latin typeface="Arial Black" pitchFamily="34" charset="0"/>
            </a:endParaRPr>
          </a:p>
        </p:txBody>
      </p:sp>
      <p:pic>
        <p:nvPicPr>
          <p:cNvPr id="6149" name="Picture 7" descr="http://yanko.lib.ru/books/psycho/jdan=ist_pscihologii=ann.files/image049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795963" y="1700213"/>
            <a:ext cx="3097212" cy="362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88913"/>
            <a:ext cx="6119813" cy="64087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7813"/>
            <a:ext cx="8713788" cy="847725"/>
          </a:xfrm>
        </p:spPr>
        <p:txBody>
          <a:bodyPr/>
          <a:lstStyle/>
          <a:p>
            <a:pPr algn="ctr" eaLnBrk="1" hangingPunct="1"/>
            <a:r>
              <a:rPr lang="ru-RU" sz="2800" b="1" smtClean="0"/>
              <a:t>Личность — </a:t>
            </a:r>
            <a:br>
              <a:rPr lang="ru-RU" sz="2800" b="1" smtClean="0"/>
            </a:br>
            <a:r>
              <a:rPr lang="ru-RU" sz="2800" b="1" smtClean="0"/>
              <a:t>основная загадка человеческого мира, его тайна.</a:t>
            </a:r>
            <a:r>
              <a:rPr lang="ru-RU" sz="3800" smtClean="0"/>
              <a:t> 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284663" y="1557338"/>
            <a:ext cx="4679950" cy="5111750"/>
          </a:xfrm>
        </p:spPr>
        <p:txBody>
          <a:bodyPr/>
          <a:lstStyle/>
          <a:p>
            <a:pPr eaLnBrk="1" hangingPunct="1"/>
            <a:r>
              <a:rPr lang="ru-RU" sz="2400" smtClean="0"/>
              <a:t>Вспомним Николая Бердяева, его слова: «Истоки человека лишь частично могут быть поняты и рационализированы. Тайна личности, ее единственности, никому не понятна до конца. Личность человека более таинственна, чем мир. Она и есть целый мир. Человек - микрокосмос и заключает в себе все». </a:t>
            </a:r>
          </a:p>
        </p:txBody>
      </p:sp>
      <p:pic>
        <p:nvPicPr>
          <p:cNvPr id="8196" name="Picture 7" descr="image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557338"/>
            <a:ext cx="36734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600200"/>
            <a:ext cx="5543550" cy="5068888"/>
          </a:xfrm>
        </p:spPr>
        <p:txBody>
          <a:bodyPr/>
          <a:lstStyle/>
          <a:p>
            <a:pPr eaLnBrk="1" hangingPunct="1"/>
            <a:r>
              <a:rPr lang="ru-RU" sz="3200" smtClean="0"/>
              <a:t>«Личность как юная реализация целостности нашего существа, - писал он, - недостижимый идеал. Однако недостижимость не является доводом против идеала, потому что идеалы — не что иное, как указатели пути...»</a:t>
            </a:r>
          </a:p>
        </p:txBody>
      </p:sp>
      <p:sp>
        <p:nvSpPr>
          <p:cNvPr id="9219" name="Rectangle 8"/>
          <p:cNvSpPr>
            <a:spLocks noChangeArrowheads="1"/>
          </p:cNvSpPr>
          <p:nvPr/>
        </p:nvSpPr>
        <p:spPr bwMode="auto">
          <a:xfrm>
            <a:off x="1331913" y="228600"/>
            <a:ext cx="6985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3600" b="1">
                <a:solidFill>
                  <a:srgbClr val="003300"/>
                </a:solidFill>
                <a:latin typeface="Arial Black" pitchFamily="34" charset="0"/>
                <a:cs typeface="Times New Roman" pitchFamily="18" charset="0"/>
              </a:rPr>
              <a:t>К.Г. Юнг (1875-1961)</a:t>
            </a:r>
            <a:endParaRPr lang="ru-RU" sz="3600">
              <a:latin typeface="Arial Black" pitchFamily="34" charset="0"/>
            </a:endParaRPr>
          </a:p>
          <a:p>
            <a:pPr algn="l" eaLnBrk="0" hangingPunct="0"/>
            <a:endParaRPr lang="ru-RU" sz="3600">
              <a:latin typeface="Arial Black" pitchFamily="34" charset="0"/>
            </a:endParaRPr>
          </a:p>
        </p:txBody>
      </p:sp>
      <p:pic>
        <p:nvPicPr>
          <p:cNvPr id="9220" name="Picture 7" descr="http://yanko.lib.ru/books/psycho/jdan=ist_pscihologii=ann.files/image041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724525" y="1773238"/>
            <a:ext cx="324008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9"/>
          <p:cNvSpPr>
            <a:spLocks noChangeArrowheads="1"/>
          </p:cNvSpPr>
          <p:nvPr/>
        </p:nvSpPr>
        <p:spPr bwMode="auto">
          <a:xfrm>
            <a:off x="0" y="432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400" b="1" i="1" smtClean="0"/>
              <a:t>Личность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341438"/>
            <a:ext cx="4968875" cy="5256212"/>
          </a:xfrm>
        </p:spPr>
        <p:txBody>
          <a:bodyPr/>
          <a:lstStyle/>
          <a:p>
            <a:pPr eaLnBrk="1" hangingPunct="1"/>
            <a:r>
              <a:rPr lang="ru-RU" sz="2000" smtClean="0">
                <a:latin typeface="Arial Black" pitchFamily="34" charset="0"/>
              </a:rPr>
              <a:t>Итак, личность, с одной стороны, тайна, завораживающая мысль и чувство размышляющего человека, с другой стороны, рабочее понятие, активно используемое в деловом языке практически всех профессий, в житейском общении. Все это настраивает нас на то, что и воспринимать данное явление, и работать с системой понятий, в которых оно отражено, необходимо уважительно и профессионально грамотно. </a:t>
            </a:r>
          </a:p>
        </p:txBody>
      </p:sp>
      <p:pic>
        <p:nvPicPr>
          <p:cNvPr id="10244" name="Picture 7" descr="colorpsy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1773238"/>
            <a:ext cx="3816350" cy="4319587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0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800" b="1" smtClean="0"/>
              <a:t>Работа по группам.  </a:t>
            </a:r>
            <a:br>
              <a:rPr lang="ru-RU" sz="3800" b="1" smtClean="0"/>
            </a:br>
            <a:r>
              <a:rPr lang="ru-RU" sz="3800" b="1" smtClean="0"/>
              <a:t>Задание «Разбери по буквам»</a:t>
            </a:r>
            <a:r>
              <a:rPr lang="ru-RU" sz="3800" smtClean="0"/>
              <a:t> 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2000" smtClean="0"/>
              <a:t>Каждой группе предстоит в течение 3 минут к слову «Личность» записать ассоциации,  но слова должны начинаться с буквы слова, раскрывая при этом основной смысл понятия</a:t>
            </a:r>
          </a:p>
          <a:p>
            <a:pPr eaLnBrk="1" hangingPunct="1"/>
            <a:r>
              <a:rPr lang="ru-RU" sz="2000" smtClean="0"/>
              <a:t>Какие ассоциации возникают у вас? Напишите их.</a:t>
            </a:r>
          </a:p>
          <a:p>
            <a:pPr eaLnBrk="1" hangingPunct="1"/>
            <a:r>
              <a:rPr lang="ru-RU" sz="2000" smtClean="0"/>
              <a:t>(затем презентация материалов каждой группы и их обсуждение) </a:t>
            </a:r>
          </a:p>
        </p:txBody>
      </p:sp>
      <p:pic>
        <p:nvPicPr>
          <p:cNvPr id="11268" name="Picture 6" descr="j0217698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08175" y="4652963"/>
            <a:ext cx="2792413" cy="1944687"/>
          </a:xfrm>
        </p:spPr>
      </p:pic>
      <p:pic>
        <p:nvPicPr>
          <p:cNvPr id="11269" name="Picture 7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827088" y="1557338"/>
            <a:ext cx="3168650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260350"/>
            <a:ext cx="8281987" cy="6337300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Times New Roman" pitchFamily="18" charset="0"/>
              </a:rPr>
              <a:t>В «Психологическом словаре» (1983, под ред. В. В. Давыдова, А. В. Запорожца, Б. Ф. Ломова и др.) термин личность обозначает: </a:t>
            </a:r>
          </a:p>
          <a:p>
            <a:pPr eaLnBrk="1" hangingPunct="1"/>
            <a:r>
              <a:rPr lang="ru-RU" sz="2400" b="1" smtClean="0">
                <a:latin typeface="Times New Roman" pitchFamily="18" charset="0"/>
              </a:rPr>
              <a:t>«1) человеческого индивида как субъекта отношений и сознательной деятельности или </a:t>
            </a:r>
          </a:p>
          <a:p>
            <a:pPr eaLnBrk="1" hangingPunct="1"/>
            <a:r>
              <a:rPr lang="ru-RU" sz="2400" b="1" smtClean="0">
                <a:latin typeface="Times New Roman" pitchFamily="18" charset="0"/>
              </a:rPr>
              <a:t>2) устойчивую систему социально значимых черт, характеризующих индивида как человека того или иного общества или общности... и личность появляется только с возникновением сознания и самосознания». </a:t>
            </a:r>
          </a:p>
          <a:p>
            <a:pPr eaLnBrk="1" hangingPunct="1"/>
            <a:r>
              <a:rPr lang="ru-RU" sz="2400" b="1" smtClean="0">
                <a:latin typeface="Times New Roman" pitchFamily="18" charset="0"/>
              </a:rPr>
              <a:t>Существенно, что в дальнейшей характеристике личности подчеркивается исторический характер понимания ее, в частности, что в Новое время на передний план «выдвигается проблема самосознания как отношения человека к самому себе, понятие личности практически сливается с понятием Я» [Там же. С. 179].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4213" y="260350"/>
            <a:ext cx="8280400" cy="65976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/>
              <a:t>В «Кратком психологическом словаре» (1985, под ред. А. В. Петровского и М. Г. Ярошевского) </a:t>
            </a:r>
            <a:r>
              <a:rPr lang="ru-RU" sz="2400" b="1" i="1" smtClean="0"/>
              <a:t>личность</a:t>
            </a:r>
            <a:r>
              <a:rPr lang="ru-RU" sz="2400" i="1" smtClean="0"/>
              <a:t> </a:t>
            </a:r>
            <a:r>
              <a:rPr lang="ru-RU" sz="2400" smtClean="0"/>
              <a:t>— «системное качество, приобретаемое </a:t>
            </a:r>
            <a:r>
              <a:rPr lang="ru-RU" sz="2400" b="1" i="1" smtClean="0"/>
              <a:t>индивидом</a:t>
            </a:r>
            <a:r>
              <a:rPr lang="ru-RU" sz="2400" i="1" smtClean="0"/>
              <a:t> </a:t>
            </a:r>
            <a:r>
              <a:rPr lang="ru-RU" sz="2400" smtClean="0"/>
              <a:t>в предметной </a:t>
            </a:r>
            <a:r>
              <a:rPr lang="ru-RU" sz="2400" b="1" i="1" smtClean="0"/>
              <a:t>деятельности</a:t>
            </a:r>
            <a:r>
              <a:rPr lang="ru-RU" sz="2400" i="1" smtClean="0"/>
              <a:t> </a:t>
            </a:r>
            <a:r>
              <a:rPr lang="ru-RU" sz="2400" smtClean="0"/>
              <a:t>и </a:t>
            </a:r>
            <a:r>
              <a:rPr lang="ru-RU" sz="2400" b="1" i="1" smtClean="0"/>
              <a:t>общении</a:t>
            </a:r>
            <a:r>
              <a:rPr lang="ru-RU" sz="2400" i="1" smtClean="0"/>
              <a:t>, </a:t>
            </a:r>
            <a:r>
              <a:rPr lang="ru-RU" sz="2400" smtClean="0"/>
              <a:t>характеризующее его со стороны включенности в общественные отношения».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«</a:t>
            </a:r>
            <a:r>
              <a:rPr lang="ru-RU" sz="2400" b="1" smtClean="0"/>
              <a:t>Личность</a:t>
            </a:r>
            <a:r>
              <a:rPr lang="ru-RU" sz="2400" smtClean="0"/>
              <a:t> характеризуется </a:t>
            </a:r>
            <a:r>
              <a:rPr lang="ru-RU" sz="2400" b="1" smtClean="0"/>
              <a:t>активностью</a:t>
            </a:r>
            <a:r>
              <a:rPr lang="ru-RU" sz="2400" smtClean="0"/>
              <a:t>, стремлением </a:t>
            </a:r>
            <a:r>
              <a:rPr lang="ru-RU" sz="2400" b="1" i="1" smtClean="0"/>
              <a:t>субъекта расширить сферу своей деятельности</a:t>
            </a:r>
            <a:r>
              <a:rPr lang="ru-RU" sz="2400" smtClean="0"/>
              <a:t>, действовать за границами требований; </a:t>
            </a:r>
            <a:r>
              <a:rPr lang="ru-RU" sz="2400" b="1" i="1" smtClean="0"/>
              <a:t>направленностью</a:t>
            </a:r>
            <a:r>
              <a:rPr lang="ru-RU" sz="2400" i="1" smtClean="0"/>
              <a:t> — </a:t>
            </a:r>
            <a:r>
              <a:rPr lang="ru-RU" sz="2400" smtClean="0"/>
              <a:t>устойчивой доминирующей системой </a:t>
            </a:r>
            <a:r>
              <a:rPr lang="ru-RU" sz="2400" i="1" smtClean="0"/>
              <a:t>мотивов </a:t>
            </a:r>
            <a:r>
              <a:rPr lang="ru-RU" sz="2400" smtClean="0"/>
              <a:t>— интересов, убеждений и т. д., глубинными смысловыми образованиями... формирующимися </a:t>
            </a:r>
            <a:r>
              <a:rPr lang="ru-RU" sz="2400" b="1" i="1" smtClean="0"/>
              <a:t>в совместной деятельности</a:t>
            </a:r>
            <a:r>
              <a:rPr lang="ru-RU" sz="2400" i="1" smtClean="0"/>
              <a:t> </a:t>
            </a:r>
            <a:r>
              <a:rPr lang="ru-RU" sz="2400" smtClean="0"/>
              <a:t>групп и коллективов».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Субъективно для индивида личность выступает как его Я («образ Я», «Я-концепция»). Личность обнаруживается в самооценке, самоуважении. «Развитие личности осуществляется в деятельности в условиях </a:t>
            </a:r>
            <a:r>
              <a:rPr lang="ru-RU" sz="2400" b="1" i="1" smtClean="0"/>
              <a:t>социализации </a:t>
            </a:r>
            <a:r>
              <a:rPr lang="ru-RU" sz="2400" smtClean="0"/>
              <a:t>индивида и целенаправленного воспитания» [Там же. С. 166].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60350"/>
            <a:ext cx="8281987" cy="6337300"/>
          </a:xfrm>
        </p:spPr>
        <p:txBody>
          <a:bodyPr/>
          <a:lstStyle/>
          <a:p>
            <a:pPr eaLnBrk="1" hangingPunct="1"/>
            <a:r>
              <a:rPr lang="ru-RU" smtClean="0"/>
              <a:t>В «Большом психологическом словаре» (2003, под ред. Б. Г. Мещерякова и В. П. Зинченко) указывается, что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  </a:t>
            </a:r>
            <a:r>
              <a:rPr lang="ru-RU" sz="3200" smtClean="0"/>
              <a:t>«в общественных науках Личность рассматривается как особое </a:t>
            </a:r>
            <a:r>
              <a:rPr lang="ru-RU" sz="3200" b="1" i="1" smtClean="0"/>
              <a:t>качество</a:t>
            </a:r>
            <a:r>
              <a:rPr lang="ru-RU" sz="3200" i="1" smtClean="0"/>
              <a:t> </a:t>
            </a:r>
            <a:r>
              <a:rPr lang="ru-RU" sz="3200" smtClean="0"/>
              <a:t>человека, </a:t>
            </a:r>
            <a:r>
              <a:rPr lang="ru-RU" sz="3200" b="1" i="1" smtClean="0"/>
              <a:t>приобретаемое</a:t>
            </a:r>
            <a:r>
              <a:rPr lang="ru-RU" sz="3200" i="1" smtClean="0"/>
              <a:t> </a:t>
            </a:r>
            <a:r>
              <a:rPr lang="ru-RU" sz="3200" smtClean="0"/>
              <a:t>им в социокультурной среде в процессе совместной </a:t>
            </a:r>
            <a:r>
              <a:rPr lang="ru-RU" sz="3200" i="1" smtClean="0"/>
              <a:t>деятельности и общения». </a:t>
            </a:r>
            <a:r>
              <a:rPr lang="ru-RU" sz="3200" smtClean="0"/>
              <a:t>В гуманистических и психологических концепциях Личность — это ценность, ради которой осуществляется развитие общества».</a:t>
            </a: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88913"/>
            <a:ext cx="4329112" cy="64801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Социокультурная среда представляет собой источник, питающий развитие личности, а не "фактор", непосредственно определяющий поведение... Подлинными основаниями и движущей силой развития личности выступают совместная деятельность и общение, посредством которых осуществляется движение личности в мире людей, приобщение ее к культуре»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(Там же. с. 264).</a:t>
            </a:r>
            <a:r>
              <a:rPr lang="ru-RU" sz="2000" smtClean="0"/>
              <a:t> </a:t>
            </a:r>
          </a:p>
        </p:txBody>
      </p:sp>
      <p:pic>
        <p:nvPicPr>
          <p:cNvPr id="15363" name="Picture 7" descr="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188913"/>
            <a:ext cx="38163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8" descr="02VTXCAVJW0PICAH9MFD6CAYYIK7QCA871GSDCASZHNQRCAQ4BTLFCAYXZEUACAGSEK03CARE363NCA9T6DROCA2NLIECCAPIEPAAC~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795963" y="2565400"/>
            <a:ext cx="3097212" cy="2232025"/>
          </a:xfrm>
        </p:spPr>
      </p:pic>
      <p:pic>
        <p:nvPicPr>
          <p:cNvPr id="15365" name="Picture 10" descr="с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4868863"/>
            <a:ext cx="33115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5288" y="260350"/>
            <a:ext cx="8497887" cy="6264275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/>
              <a:t>Личность при этом «рассматривается как относительно устойчивая совокупность психических свойств, как результат включения индивида в пространство межличностных связей» [Там же].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И в личностном развитии в онтогенезе выделяются соответственные фазы, т. е. рассматриваются процессуальные моменты становления личности на временной возрастной дистанции.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/>
              <a:t>А «взаимоотношение между индивидом как продуктом </a:t>
            </a:r>
            <a:r>
              <a:rPr lang="ru-RU" sz="2400" i="1" smtClean="0"/>
              <a:t>антропогенеза, </a:t>
            </a:r>
            <a:r>
              <a:rPr lang="ru-RU" sz="2400" smtClean="0"/>
              <a:t>личностью, усвоившей общественно-исторический опыт, и индивидуальностью, преобразующей мир, может быть передано формулой: (Там же)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 </a:t>
            </a:r>
            <a:r>
              <a:rPr lang="ru-RU" b="1" smtClean="0">
                <a:latin typeface="Times New Roman" pitchFamily="18" charset="0"/>
              </a:rPr>
              <a:t>«</a:t>
            </a:r>
            <a:r>
              <a:rPr lang="ru-RU" b="1" smtClean="0">
                <a:solidFill>
                  <a:schemeClr val="accent2"/>
                </a:solidFill>
                <a:latin typeface="Times New Roman" pitchFamily="18" charset="0"/>
              </a:rPr>
              <a:t>Индивидом</a:t>
            </a:r>
            <a:r>
              <a:rPr lang="ru-RU" b="1" smtClean="0">
                <a:latin typeface="Times New Roman" pitchFamily="18" charset="0"/>
              </a:rPr>
              <a:t> рождаются.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b="1" smtClean="0">
                <a:latin typeface="Times New Roman" pitchFamily="18" charset="0"/>
              </a:rPr>
              <a:t> </a:t>
            </a:r>
            <a:r>
              <a:rPr lang="ru-RU" b="1" smtClean="0">
                <a:solidFill>
                  <a:schemeClr val="accent2"/>
                </a:solidFill>
                <a:latin typeface="Times New Roman" pitchFamily="18" charset="0"/>
              </a:rPr>
              <a:t>Личностью</a:t>
            </a:r>
            <a:r>
              <a:rPr lang="ru-RU" b="1" smtClean="0">
                <a:latin typeface="Times New Roman" pitchFamily="18" charset="0"/>
              </a:rPr>
              <a:t> становятся.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b="1" smtClean="0">
                <a:solidFill>
                  <a:schemeClr val="accent2"/>
                </a:solidFill>
                <a:latin typeface="Times New Roman" pitchFamily="18" charset="0"/>
              </a:rPr>
              <a:t>Индивидуальность</a:t>
            </a:r>
            <a:r>
              <a:rPr lang="ru-RU" b="1" smtClean="0">
                <a:latin typeface="Times New Roman" pitchFamily="18" charset="0"/>
              </a:rPr>
              <a:t> отстаивают»</a:t>
            </a:r>
            <a:br>
              <a:rPr lang="ru-RU" b="1" smtClean="0">
                <a:latin typeface="Times New Roman" pitchFamily="18" charset="0"/>
              </a:rPr>
            </a:br>
            <a:endParaRPr lang="ru-RU" b="1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u="sng" smtClean="0"/>
              <a:t>Личность</a:t>
            </a:r>
            <a:r>
              <a:rPr lang="ru-RU" sz="3800" smtClean="0"/>
              <a:t>: несколько подходов:</a:t>
            </a:r>
            <a:br>
              <a:rPr lang="ru-RU" sz="3800" smtClean="0"/>
            </a:br>
            <a:endParaRPr lang="ru-RU" sz="380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r>
              <a:rPr lang="ru-RU" smtClean="0"/>
              <a:t>личность как система отношений (А.Н.Леонтьев, Б.С.Братусь, Б.Г.Ананьев, А.В.Петровский, В.Н.Мясищев, К.А.Абульханова-Славская);</a:t>
            </a:r>
          </a:p>
          <a:p>
            <a:pPr lvl="1" eaLnBrk="1" hangingPunct="1"/>
            <a:r>
              <a:rPr lang="ru-RU" smtClean="0"/>
              <a:t>личность – это человек как носитель  сознания (К.К.Платонов);</a:t>
            </a:r>
          </a:p>
          <a:p>
            <a:pPr lvl="1" eaLnBrk="1" hangingPunct="1"/>
            <a:r>
              <a:rPr lang="ru-RU" smtClean="0"/>
              <a:t>личность как уровень психического развития, который делает человека способным управлять своим поведением и своей деятельностью (Л.И.Божович).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800" b="1" smtClean="0"/>
              <a:t>Работа по группам. </a:t>
            </a:r>
            <a:br>
              <a:rPr lang="ru-RU" sz="3800" b="1" smtClean="0"/>
            </a:br>
            <a:r>
              <a:rPr lang="ru-RU" sz="3800" b="1" smtClean="0"/>
              <a:t>Задание «Синквейн»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Составить синквейн (это особая краткая запись основных обсуждаемых проблем с учётом ряда требований)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400" smtClean="0"/>
              <a:t> </a:t>
            </a:r>
            <a:r>
              <a:rPr lang="ru-RU" sz="2400" b="1" smtClean="0"/>
              <a:t>к понятиям «индивид»,  «субъект», «индивидуальность»</a:t>
            </a:r>
          </a:p>
          <a:p>
            <a:pPr eaLnBrk="1" hangingPunct="1"/>
            <a:r>
              <a:rPr lang="ru-RU" sz="2400" b="1" smtClean="0"/>
              <a:t>Тема:</a:t>
            </a:r>
          </a:p>
          <a:p>
            <a:pPr eaLnBrk="1" hangingPunct="1"/>
            <a:r>
              <a:rPr lang="ru-RU" sz="2400" b="1" smtClean="0"/>
              <a:t>прилагательные</a:t>
            </a:r>
            <a:r>
              <a:rPr lang="ru-RU" sz="2400" smtClean="0"/>
              <a:t> (2 слова)</a:t>
            </a:r>
          </a:p>
          <a:p>
            <a:pPr eaLnBrk="1" hangingPunct="1"/>
            <a:r>
              <a:rPr lang="ru-RU" sz="2400" b="1" smtClean="0"/>
              <a:t>глаголы</a:t>
            </a:r>
            <a:r>
              <a:rPr lang="ru-RU" sz="2400" smtClean="0"/>
              <a:t> (3 слова) </a:t>
            </a:r>
          </a:p>
          <a:p>
            <a:pPr eaLnBrk="1" hangingPunct="1"/>
            <a:r>
              <a:rPr lang="ru-RU" sz="2400" b="1" smtClean="0"/>
              <a:t>фраза </a:t>
            </a:r>
            <a:r>
              <a:rPr lang="ru-RU" sz="2400" smtClean="0"/>
              <a:t>(предложение, смысловой характер)</a:t>
            </a:r>
          </a:p>
          <a:p>
            <a:pPr eaLnBrk="1" hangingPunct="1"/>
            <a:r>
              <a:rPr lang="ru-RU" sz="2400" b="1" smtClean="0"/>
              <a:t>Вывод 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6184900" y="3141663"/>
            <a:ext cx="2959100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200" b="1" smtClean="0"/>
              <a:t>Индивид </a:t>
            </a:r>
            <a:r>
              <a:rPr lang="ru-RU" sz="3200" smtClean="0"/>
              <a:t>— это врожденное и прижизненно складывающееся в человеке.</a:t>
            </a:r>
            <a:br>
              <a:rPr lang="ru-RU" sz="3200" smtClean="0"/>
            </a:br>
            <a:endParaRPr lang="ru-RU" sz="3200" smtClean="0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600200"/>
            <a:ext cx="3960812" cy="4997450"/>
          </a:xfrm>
        </p:spPr>
        <p:txBody>
          <a:bodyPr/>
          <a:lstStyle/>
          <a:p>
            <a:pPr eaLnBrk="1" hangingPunct="1"/>
            <a:r>
              <a:rPr lang="ru-RU" sz="2400" smtClean="0"/>
              <a:t>Понятие </a:t>
            </a:r>
            <a:r>
              <a:rPr lang="ru-RU" sz="2400" b="1" i="1" smtClean="0"/>
              <a:t>индивида </a:t>
            </a:r>
            <a:r>
              <a:rPr lang="ru-RU" sz="2400" smtClean="0"/>
              <a:t>охватывает как момент единичности, отдельности, так и характеристику биологическую, которая определяет диапазон формирования психических свойств в условиях взаимодействия с окружающим миром.</a:t>
            </a:r>
          </a:p>
        </p:txBody>
      </p:sp>
      <p:pic>
        <p:nvPicPr>
          <p:cNvPr id="19460" name="Picture 7" descr="4C94OCAVDQT42CAVJT9X5CAMALD08CAF3Z6CCCAVP08TCCANGV2RVCAI1YUTGCAYIREEFCA7ZH339CA5JABTOCAJ28ZIQCAE47WPLC~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76825" y="2439988"/>
            <a:ext cx="3609975" cy="28511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  <p:bldP spid="4506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000" b="1" smtClean="0"/>
              <a:t>Индивид </a:t>
            </a:r>
            <a:r>
              <a:rPr lang="ru-RU" sz="2000" i="1" smtClean="0"/>
              <a:t> </a:t>
            </a:r>
            <a:r>
              <a:rPr lang="ru-RU" sz="2000" smtClean="0"/>
              <a:t>как биосоциальный феномен имеет два вектора развития: биологический и социальный индивид — единичный представитель человеческого рода в биологическом плане и единица общества в социальном плане (отдельный человек).</a:t>
            </a:r>
            <a:br>
              <a:rPr lang="ru-RU" sz="2000" smtClean="0"/>
            </a:br>
            <a:endParaRPr lang="ru-RU" sz="2000" smtClean="0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600200"/>
            <a:ext cx="4400550" cy="50688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 smtClean="0"/>
              <a:t>Природный индивид</a:t>
            </a:r>
            <a:r>
              <a:rPr lang="ru-RU" sz="2400" smtClean="0"/>
              <a:t> обладает той или иной физической конституцией, типом нервной системы, темпераментом, динамическими силами биологических потребностей, аффективности и другими чертами, которые в ходе онтогенетического развития частью развертываются, а частью подавляются...</a:t>
            </a:r>
            <a:r>
              <a:rPr lang="ru-RU" sz="2000" smtClean="0"/>
              <a:t> (Леонтьев А.Н.Деятельность. Сознание. Личность. С. 176-177]) </a:t>
            </a:r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600200"/>
            <a:ext cx="4087813" cy="49244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b="1" i="1" smtClean="0"/>
              <a:t>Индивидные свойства — это субстрат конкретного человека.</a:t>
            </a:r>
            <a:r>
              <a:rPr lang="ru-RU" i="1" smtClean="0"/>
              <a:t> </a:t>
            </a:r>
            <a:r>
              <a:rPr lang="ru-RU" smtClean="0"/>
              <a:t>Биологические и психологические особенности индивида выступают как ресурсы человека, потенциал его развития как личности, как субъекта.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  <p:bldP spid="47109" grpId="0" build="p"/>
      <p:bldP spid="4711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800" b="1" i="1" smtClean="0"/>
              <a:t>Индивид всегда еще и социальная единица социума, т. е. общественный индивид.</a:t>
            </a:r>
            <a:r>
              <a:rPr lang="ru-RU" sz="3800" smtClean="0"/>
              <a:t> 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600200"/>
            <a:ext cx="4032250" cy="4530725"/>
          </a:xfrm>
        </p:spPr>
        <p:txBody>
          <a:bodyPr/>
          <a:lstStyle/>
          <a:p>
            <a:pPr eaLnBrk="1" hangingPunct="1"/>
            <a:r>
              <a:rPr lang="ru-RU" smtClean="0"/>
              <a:t>В этом смысле каждый индивид социален — прошел социализацию, имеет в обществе определенный статус (даже быть ребенком — общественный статус). 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356100" y="1600200"/>
            <a:ext cx="4608513" cy="5068888"/>
          </a:xfrm>
        </p:spPr>
        <p:txBody>
          <a:bodyPr/>
          <a:lstStyle/>
          <a:p>
            <a:pPr eaLnBrk="1" hangingPunct="1"/>
            <a:r>
              <a:rPr lang="ru-RU" smtClean="0"/>
              <a:t>Каждый индивид «входит» в ту или иную сферу общественной жизнедеятельности, а значит, в совокупность норм, требований, правил. Эти требования безлики в том смысле, что обращены к любому человеку, живущему в обществе.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/>
      <p:bldP spid="49157" grpId="0" build="p"/>
      <p:bldP spid="4915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539750" y="579438"/>
            <a:ext cx="532765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sz="2400" u="sng"/>
              <a:t>Индивид:</a:t>
            </a:r>
            <a:endParaRPr lang="ru-RU" sz="2400"/>
          </a:p>
          <a:p>
            <a:pPr algn="l">
              <a:tabLst>
                <a:tab pos="457200" algn="l"/>
              </a:tabLst>
            </a:pPr>
            <a:r>
              <a:rPr lang="ru-RU" sz="2400" b="1"/>
              <a:t>А.Н.Леонтьев:</a:t>
            </a:r>
            <a:r>
              <a:rPr lang="ru-RU" sz="2400"/>
              <a:t> об индивиде мы говорим, когда хотим подчеркнуть отличие отдельного человека от других представителей вида;</a:t>
            </a:r>
          </a:p>
          <a:p>
            <a:pPr algn="l">
              <a:tabLst>
                <a:tab pos="457200" algn="l"/>
              </a:tabLst>
            </a:pPr>
            <a:endParaRPr lang="ru-RU" sz="2400"/>
          </a:p>
          <a:p>
            <a:pPr algn="l">
              <a:tabLst>
                <a:tab pos="457200" algn="l"/>
              </a:tabLst>
            </a:pPr>
            <a:r>
              <a:rPr lang="ru-RU" sz="2400" b="1"/>
              <a:t>А.Г.Асмолов:</a:t>
            </a:r>
            <a:r>
              <a:rPr lang="ru-RU" sz="2400"/>
              <a:t> человек как элемент системы. Вид: человек разумный. Индивидуальные качества объединяют человека с другими представителями этого вида. Индивид выступает преимущественно как генотипическое образование.</a:t>
            </a:r>
          </a:p>
        </p:txBody>
      </p:sp>
      <p:sp>
        <p:nvSpPr>
          <p:cNvPr id="22531" name="Rectangle 9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/>
            <a:endParaRPr lang="ru-RU" sz="2000" smtClean="0"/>
          </a:p>
        </p:txBody>
      </p:sp>
      <p:pic>
        <p:nvPicPr>
          <p:cNvPr id="22532" name="Picture 11" descr="А.Н. Леонтьев. Фото 1950-х годов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404813"/>
            <a:ext cx="244792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800" b="1" smtClean="0"/>
              <a:t>Структура индивида</a:t>
            </a:r>
            <a:r>
              <a:rPr lang="ru-RU" sz="2800" smtClean="0"/>
              <a:t>: </a:t>
            </a:r>
            <a:br>
              <a:rPr lang="ru-RU" sz="2800" smtClean="0"/>
            </a:br>
            <a:r>
              <a:rPr lang="ru-RU" sz="2800" smtClean="0"/>
              <a:t>(Ананьев Б.Г.) – свойства человека как индивида:</a:t>
            </a:r>
            <a:br>
              <a:rPr lang="ru-RU" sz="2800" smtClean="0"/>
            </a:br>
            <a:endParaRPr lang="ru-RU" sz="280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268413"/>
            <a:ext cx="3810000" cy="53292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600" b="1" smtClean="0"/>
              <a:t>1 уровень:</a:t>
            </a:r>
            <a:r>
              <a:rPr lang="ru-RU" sz="1600" smtClean="0"/>
              <a:t> первичные или индивидуально-типические свойства человека: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/>
              <a:t>конституциональные свойства (телосложение, биохимические процессы);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/>
              <a:t>нейродинамические свойства (особенности строения нервной системы, включая головной мозг, связи в нервной системе, нервные клетки и связи между ними и процессы в нервной системе);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/>
              <a:t>билатеральные свойства (симметрия и асимметрия организма человека).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smtClean="0"/>
              <a:t>2 уровень:</a:t>
            </a:r>
            <a:r>
              <a:rPr lang="ru-RU" sz="1600" smtClean="0"/>
              <a:t> вторичные свойства: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/>
              <a:t>вторичные образования (которые зависят от первичных: структура потребностей человека и сенсомоторная организация);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/>
              <a:t>интегративные образования (темперамент, задатки).</a:t>
            </a:r>
          </a:p>
          <a:p>
            <a:pPr eaLnBrk="1" hangingPunct="1">
              <a:lnSpc>
                <a:spcPct val="80000"/>
              </a:lnSpc>
            </a:pPr>
            <a:endParaRPr lang="ru-RU" sz="1600" smtClean="0"/>
          </a:p>
        </p:txBody>
      </p:sp>
      <p:sp>
        <p:nvSpPr>
          <p:cNvPr id="23556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Субъект</a:t>
            </a: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600200"/>
            <a:ext cx="440055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smtClean="0"/>
              <a:t>Субъект  </a:t>
            </a:r>
            <a:r>
              <a:rPr lang="ru-RU" smtClean="0"/>
              <a:t>определяется как «существо, обладающее сознанием и волей, способное действовать целенаправленно, т. е. на основе образа предметного мира.</a:t>
            </a:r>
            <a:r>
              <a:rPr lang="ru-RU" sz="2000" smtClean="0"/>
              <a:t> 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smtClean="0">
                <a:latin typeface="Times New Roman" pitchFamily="18" charset="0"/>
              </a:rPr>
              <a:t>Субъект — это человек, познающий и преобразующий мир»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200" b="1" smtClean="0">
              <a:latin typeface="Times New Roman" pitchFamily="18" charset="0"/>
            </a:endParaRPr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smtClean="0"/>
              <a:t>[в «Психологическом словаре» (1983, под ред. В. В. Давыдова, А. В. Запорожца, Б. Ф. Ломова и др.)  С. 360].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/>
      <p:bldP spid="51205" grpId="0" build="p"/>
      <p:bldP spid="5120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Будучи изначально активным, человеческий индивид, однако, не рождается, а становится субъектом в процессе общения, деятельности и других видов активности.</a:t>
            </a:r>
            <a:br>
              <a:rPr lang="ru-RU" sz="2400" smtClean="0"/>
            </a:br>
            <a:endParaRPr lang="ru-RU" sz="2400" smtClean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600200"/>
            <a:ext cx="4184650" cy="4530725"/>
          </a:xfrm>
        </p:spPr>
        <p:txBody>
          <a:bodyPr/>
          <a:lstStyle/>
          <a:p>
            <a:pPr eaLnBrk="1" hangingPunct="1"/>
            <a:r>
              <a:rPr lang="ru-RU" sz="2000" smtClean="0"/>
              <a:t>Определяя личность, Б. Г. Ананьев пишет: «Личность как общественный индивид всегда выполняет определенную общественную функцию. Каждая из этих функций осуществляется путем своеобразного общественного поведения, строится в виде известных процедур поведения и обусловливающих их мотиваций...» </a:t>
            </a:r>
          </a:p>
          <a:p>
            <a:pPr eaLnBrk="1" hangingPunct="1"/>
            <a:endParaRPr lang="ru-RU" sz="2000" smtClean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1600200"/>
            <a:ext cx="4464050" cy="4997450"/>
          </a:xfrm>
        </p:spPr>
        <p:txBody>
          <a:bodyPr/>
          <a:lstStyle/>
          <a:p>
            <a:pPr eaLnBrk="1" hangingPunct="1"/>
            <a:r>
              <a:rPr lang="ru-RU" sz="2000" smtClean="0"/>
              <a:t>Процедуры, мотивы и общественные функции «ориентированы на определенные эталоны общественного поведения, соответствующие классовому сознанию или господствующей идеологии. Любая деятельность человека осуществляется в системе общественных отношений, то есть социальных связей и взаимосвязей, которые образуют человека как общественное существо — личность, субъекта и объекта исторического процесса»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3" grpId="0" build="p"/>
      <p:bldP spid="5325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260350"/>
            <a:ext cx="3600450" cy="5870575"/>
          </a:xfrm>
        </p:spPr>
        <p:txBody>
          <a:bodyPr/>
          <a:lstStyle/>
          <a:p>
            <a:pPr eaLnBrk="1" hangingPunct="1"/>
            <a:r>
              <a:rPr lang="ru-RU" smtClean="0"/>
              <a:t>Деятельность находится во взаимодействии с общественными  отношениями, субъект деятельности рассматривается как личность в структуре «субъект деятельности - личность». 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211638" y="0"/>
            <a:ext cx="4752975" cy="6597650"/>
          </a:xfrm>
        </p:spPr>
        <p:txBody>
          <a:bodyPr/>
          <a:lstStyle/>
          <a:p>
            <a:pPr algn="ctr" eaLnBrk="1" hangingPunct="1"/>
            <a:r>
              <a:rPr lang="ru-RU" smtClean="0"/>
              <a:t>«Говоря о том, что субъект деятельности — личность, мы должны иметь в виду, что оба эти определения человека взаимосвязаны в такой мере, что субъект - общественное образование, а личность образуется и развивается посредством определенных деятельностей в обществе».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 build="p"/>
      <p:bldP spid="5530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400" smtClean="0"/>
              <a:t>«Быть субъектом» — значит воспроизводить себя, быть причиной своего существования, на философском языке — быть «причиной себя »</a:t>
            </a:r>
          </a:p>
        </p:txBody>
      </p:sp>
      <p:sp>
        <p:nvSpPr>
          <p:cNvPr id="57362" name="Rectangle 18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000" b="1" smtClean="0"/>
              <a:t>четыре характеристики субъекта:</a:t>
            </a:r>
            <a:endParaRPr lang="ru-RU" sz="2000" b="1" i="1" smtClean="0"/>
          </a:p>
          <a:p>
            <a:pPr eaLnBrk="1" hangingPunct="1"/>
            <a:r>
              <a:rPr lang="ru-RU" sz="2000" b="1" i="1" smtClean="0"/>
              <a:t>субъект — целеустремленное</a:t>
            </a:r>
            <a:r>
              <a:rPr lang="ru-RU" sz="2000" smtClean="0"/>
              <a:t> существо;</a:t>
            </a:r>
            <a:endParaRPr lang="ru-RU" sz="2000" b="1" i="1" smtClean="0"/>
          </a:p>
          <a:p>
            <a:pPr eaLnBrk="1" hangingPunct="1"/>
            <a:r>
              <a:rPr lang="ru-RU" sz="2000" b="1" i="1" smtClean="0"/>
              <a:t>субъект — рефлексирующее</a:t>
            </a:r>
            <a:r>
              <a:rPr lang="ru-RU" sz="2000" smtClean="0"/>
              <a:t> существо;</a:t>
            </a:r>
            <a:endParaRPr lang="ru-RU" sz="2000" b="1" i="1" smtClean="0"/>
          </a:p>
          <a:p>
            <a:pPr eaLnBrk="1" hangingPunct="1"/>
            <a:r>
              <a:rPr lang="ru-RU" sz="2000" b="1" i="1" smtClean="0"/>
              <a:t>субъект есть свободное</a:t>
            </a:r>
            <a:r>
              <a:rPr lang="ru-RU" sz="2000" smtClean="0"/>
              <a:t> существо;</a:t>
            </a:r>
            <a:endParaRPr lang="ru-RU" sz="2000" b="1" i="1" smtClean="0"/>
          </a:p>
          <a:p>
            <a:pPr eaLnBrk="1" hangingPunct="1"/>
            <a:r>
              <a:rPr lang="ru-RU" sz="2000" b="1" i="1" smtClean="0"/>
              <a:t>субъект — развивающееся</a:t>
            </a:r>
            <a:r>
              <a:rPr lang="ru-RU" sz="2000" smtClean="0"/>
              <a:t> существо.</a:t>
            </a:r>
          </a:p>
        </p:txBody>
      </p:sp>
      <p:sp>
        <p:nvSpPr>
          <p:cNvPr id="57364" name="Rectangle 20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600200"/>
            <a:ext cx="4500562" cy="4997450"/>
          </a:xfrm>
        </p:spPr>
        <p:txBody>
          <a:bodyPr/>
          <a:lstStyle/>
          <a:p>
            <a:pPr algn="ctr" eaLnBrk="1" hangingPunct="1"/>
            <a:r>
              <a:rPr lang="ru-RU" sz="2400" smtClean="0"/>
              <a:t>Когда говорят о </a:t>
            </a:r>
            <a:r>
              <a:rPr lang="ru-RU" sz="2400" b="1" i="1" smtClean="0"/>
              <a:t>личности </a:t>
            </a:r>
            <a:r>
              <a:rPr lang="ru-RU" sz="2400" b="1" smtClean="0"/>
              <a:t>индивида</a:t>
            </a:r>
            <a:r>
              <a:rPr lang="ru-RU" sz="2400" smtClean="0"/>
              <a:t>, то, как раз и имеют в виду его способность быть </a:t>
            </a:r>
            <a:r>
              <a:rPr lang="ru-RU" sz="2400" i="1" smtClean="0"/>
              <a:t>целеустремленным, рефлексирующим, свободным, развивающимся </a:t>
            </a:r>
            <a:r>
              <a:rPr lang="ru-RU" sz="2400" smtClean="0"/>
              <a:t>существом, т.е. полноценным субъектом в социуме.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  <p:bldP spid="57362" grpId="0" build="p"/>
      <p:bldP spid="5736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200" smtClean="0"/>
              <a:t>«индивидуальность»</a:t>
            </a:r>
            <a:r>
              <a:rPr lang="ru-RU" sz="2800" smtClean="0"/>
              <a:t> это есть нечто уникальное, неповторимое, «непохожее»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600200"/>
            <a:ext cx="3816350" cy="4530725"/>
          </a:xfrm>
        </p:spPr>
        <p:txBody>
          <a:bodyPr/>
          <a:lstStyle/>
          <a:p>
            <a:pPr eaLnBrk="1" hangingPunct="1"/>
            <a:r>
              <a:rPr lang="ru-RU" smtClean="0"/>
              <a:t>«Личность есть вершинный уровень развития человека. Индивидуальность – это его глубинное измерение».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smtClean="0"/>
              <a:t>(Ананьев Б. Г. Человек как предмет познания. СПб., 2001) 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600200"/>
            <a:ext cx="4572000" cy="4530725"/>
          </a:xfrm>
        </p:spPr>
        <p:txBody>
          <a:bodyPr/>
          <a:lstStyle/>
          <a:p>
            <a:pPr algn="r" eaLnBrk="1" hangingPunct="1">
              <a:buFont typeface="Wingdings" pitchFamily="2" charset="2"/>
              <a:buNone/>
            </a:pPr>
            <a:r>
              <a:rPr lang="ru-RU" sz="3200" b="1" smtClean="0"/>
              <a:t>Индивидуальность выражает уникальность личности</a:t>
            </a:r>
            <a:r>
              <a:rPr lang="ru-RU" sz="3200" smtClean="0"/>
              <a:t>.</a:t>
            </a:r>
          </a:p>
        </p:txBody>
      </p:sp>
      <p:pic>
        <p:nvPicPr>
          <p:cNvPr id="28677" name="Picture 6" descr="38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8288" y="3716338"/>
            <a:ext cx="2525712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7" descr="43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2133600"/>
            <a:ext cx="201612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8" descr="40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1638" y="4508500"/>
            <a:ext cx="2381250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  <p:bldP spid="61444" grpId="0" build="p"/>
      <p:bldP spid="6144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8913"/>
            <a:ext cx="7772400" cy="5942012"/>
          </a:xfrm>
        </p:spPr>
        <p:txBody>
          <a:bodyPr/>
          <a:lstStyle/>
          <a:p>
            <a:pPr eaLnBrk="1" hangingPunct="1"/>
            <a:r>
              <a:rPr lang="ru-RU" u="sng" smtClean="0"/>
              <a:t>Индивидуальность: </a:t>
            </a:r>
            <a:r>
              <a:rPr lang="ru-RU" smtClean="0"/>
              <a:t>К.К.Платонов: это совокупность свойств человека, которая отличает его от других людей.</a:t>
            </a:r>
          </a:p>
          <a:p>
            <a:pPr eaLnBrk="1" hangingPunct="1"/>
            <a:r>
              <a:rPr lang="ru-RU" smtClean="0"/>
              <a:t>Структура индивидуальности по К.К.Платонову:</a:t>
            </a:r>
          </a:p>
          <a:p>
            <a:pPr eaLnBrk="1" hangingPunct="1"/>
            <a:r>
              <a:rPr lang="ru-RU" sz="2400" smtClean="0"/>
              <a:t>сомато-морфологическая индивидуальность;</a:t>
            </a:r>
          </a:p>
          <a:p>
            <a:pPr eaLnBrk="1" hangingPunct="1"/>
            <a:r>
              <a:rPr lang="ru-RU" sz="2400" smtClean="0"/>
              <a:t>биохимическая индивидуальность;</a:t>
            </a:r>
          </a:p>
          <a:p>
            <a:pPr eaLnBrk="1" hangingPunct="1"/>
            <a:r>
              <a:rPr lang="ru-RU" sz="2400" smtClean="0"/>
              <a:t>физиологическая индивидуальность;</a:t>
            </a:r>
          </a:p>
          <a:p>
            <a:pPr eaLnBrk="1" hangingPunct="1"/>
            <a:r>
              <a:rPr lang="ru-RU" sz="2400" smtClean="0"/>
              <a:t>процессуальная психическая индивидуальность;</a:t>
            </a:r>
          </a:p>
          <a:p>
            <a:pPr eaLnBrk="1" hangingPunct="1"/>
            <a:r>
              <a:rPr lang="ru-RU" sz="2400" smtClean="0"/>
              <a:t>содержательная психическая индивидуальность (содержание интересов, целей);</a:t>
            </a:r>
          </a:p>
          <a:p>
            <a:pPr eaLnBrk="1" hangingPunct="1"/>
            <a:r>
              <a:rPr lang="ru-RU" sz="2400" smtClean="0"/>
              <a:t>социальная психологическая индивидуальность.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277813"/>
            <a:ext cx="8147050" cy="1143000"/>
          </a:xfrm>
        </p:spPr>
        <p:txBody>
          <a:bodyPr/>
          <a:lstStyle/>
          <a:p>
            <a:pPr algn="ctr" eaLnBrk="1" hangingPunct="1"/>
            <a:r>
              <a:rPr lang="ru-RU" sz="3200" smtClean="0"/>
              <a:t>Соотношение понятий «индивид»,  «субъект», «индивидуальность», «личность»</a:t>
            </a:r>
            <a:r>
              <a:rPr lang="ru-RU" sz="3800" smtClean="0"/>
              <a:t> 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2400" b="1" smtClean="0"/>
              <a:t>Техника «Мудрые совы»</a:t>
            </a:r>
            <a:endParaRPr lang="ru-RU" sz="2400" smtClean="0"/>
          </a:p>
          <a:p>
            <a:pPr eaLnBrk="1" hangingPunct="1"/>
            <a:r>
              <a:rPr lang="ru-RU" sz="2400" smtClean="0"/>
              <a:t>Каждой группе проработать содержание текста, внести дополнения, изменения. 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356100" y="1600200"/>
            <a:ext cx="4608513" cy="4530725"/>
          </a:xfrm>
        </p:spPr>
        <p:txBody>
          <a:bodyPr/>
          <a:lstStyle/>
          <a:p>
            <a:pPr algn="ctr" eaLnBrk="1" hangingPunct="1"/>
            <a:r>
              <a:rPr lang="ru-RU" sz="3200" b="1" i="1" smtClean="0"/>
              <a:t>Личность и субъект.</a:t>
            </a:r>
          </a:p>
          <a:p>
            <a:pPr algn="ctr" eaLnBrk="1" hangingPunct="1"/>
            <a:r>
              <a:rPr lang="ru-RU" sz="3200" b="1" i="1" smtClean="0"/>
              <a:t>Личность и индивид.</a:t>
            </a:r>
            <a:r>
              <a:rPr lang="ru-RU" sz="3200" smtClean="0"/>
              <a:t> </a:t>
            </a:r>
          </a:p>
          <a:p>
            <a:pPr algn="ctr" eaLnBrk="1" hangingPunct="1"/>
            <a:r>
              <a:rPr lang="ru-RU" sz="3200" b="1" smtClean="0"/>
              <a:t>Личность и индивидуальность</a:t>
            </a:r>
          </a:p>
        </p:txBody>
      </p:sp>
      <p:pic>
        <p:nvPicPr>
          <p:cNvPr id="30725" name="Picture 7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1908175" y="4292600"/>
            <a:ext cx="273685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/>
      <p:bldP spid="63493" grpId="0" build="p"/>
      <p:bldP spid="6349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 smtClean="0"/>
              <a:t>Личность и субъект.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600200"/>
            <a:ext cx="4329112" cy="4530725"/>
          </a:xfrm>
        </p:spPr>
        <p:txBody>
          <a:bodyPr/>
          <a:lstStyle/>
          <a:p>
            <a:pPr eaLnBrk="1" hangingPunct="1"/>
            <a:r>
              <a:rPr lang="ru-RU" sz="2000" smtClean="0"/>
              <a:t>Ананьев подчеркивает, что совпадение субъекта и личности относительно «даже при максимальном сближении их свойств, так как субъект характеризуется совокупностью деятельностей и мерой их продуктивности, а личность — совокупностью общественных отношений (экономических, политических, правовых, нравственных т. д.)» 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2000" smtClean="0"/>
              <a:t>два значимых момента: </a:t>
            </a:r>
          </a:p>
          <a:p>
            <a:pPr eaLnBrk="1" hangingPunct="1"/>
            <a:r>
              <a:rPr lang="ru-RU" sz="2000" smtClean="0"/>
              <a:t>1) субъект совмещается с личностью, и одновременно между ними как структурными компонентами человека существуют определенные различия; </a:t>
            </a:r>
          </a:p>
          <a:p>
            <a:pPr eaLnBrk="1" hangingPunct="1"/>
            <a:r>
              <a:rPr lang="ru-RU" sz="2000" smtClean="0"/>
              <a:t>2) личность изначально выступает образующим свойством человека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40" grpId="0" build="p"/>
      <p:bldP spid="6554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277813"/>
            <a:ext cx="7772400" cy="1143000"/>
          </a:xfrm>
        </p:spPr>
        <p:txBody>
          <a:bodyPr/>
          <a:lstStyle/>
          <a:p>
            <a:pPr algn="ctr" eaLnBrk="1" hangingPunct="1"/>
            <a:r>
              <a:rPr lang="ru-RU" b="1" smtClean="0"/>
              <a:t>Личность и индивид.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4643438" cy="4997450"/>
          </a:xfrm>
        </p:spPr>
        <p:txBody>
          <a:bodyPr/>
          <a:lstStyle/>
          <a:p>
            <a:pPr eaLnBrk="1" hangingPunct="1"/>
            <a:r>
              <a:rPr lang="ru-RU" sz="2000" smtClean="0"/>
              <a:t>Понятия «индивид» и «личность» не тождественны. Личность — это особое качество, которое приобретается индивидом в обществе в процессе вступления его в общественные по своей природе отношения. Потому очень часто в отечественной психологии личность рассматривается как «сверхчувственное» качество, хотя носителем этого качества является вполне чувственный, телесный индивид со всеми его врожденными и приобретенными свойствами.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0" y="1600200"/>
            <a:ext cx="4392613" cy="2908300"/>
          </a:xfrm>
        </p:spPr>
        <p:txBody>
          <a:bodyPr/>
          <a:lstStyle/>
          <a:p>
            <a:pPr eaLnBrk="1" hangingPunct="1"/>
            <a:r>
              <a:rPr lang="ru-RU" sz="2400" smtClean="0"/>
              <a:t>Индивид обозначает как отдельного представителя — в этом индивид противопоставлен общности, так и биологическую данность, основу — в этом представлении индивид противопоставлен личности.</a:t>
            </a:r>
          </a:p>
        </p:txBody>
      </p:sp>
      <p:pic>
        <p:nvPicPr>
          <p:cNvPr id="32773" name="Picture 8" descr="j029384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6948488" y="4868863"/>
            <a:ext cx="1738312" cy="182721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  <p:bldP spid="67588" grpId="0" build="p"/>
      <p:bldP spid="6758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Личность и индивидуальность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600200"/>
            <a:ext cx="4040187" cy="4530725"/>
          </a:xfrm>
        </p:spPr>
        <p:txBody>
          <a:bodyPr/>
          <a:lstStyle/>
          <a:p>
            <a:pPr eaLnBrk="1" hangingPunct="1"/>
            <a:r>
              <a:rPr lang="ru-RU" sz="2400" smtClean="0"/>
              <a:t>Понятие личности и индивидуальности </a:t>
            </a:r>
            <a:r>
              <a:rPr lang="ru-RU" sz="2400" b="1" i="1" smtClean="0"/>
              <a:t>не совпадают</a:t>
            </a:r>
            <a:r>
              <a:rPr lang="ru-RU" sz="2400" smtClean="0"/>
              <a:t>, но имеют общую область — индивидуальность личности.</a:t>
            </a:r>
          </a:p>
          <a:p>
            <a:pPr eaLnBrk="1" hangingPunct="1"/>
            <a:r>
              <a:rPr lang="ru-RU" sz="2400" smtClean="0"/>
              <a:t>Личность и индивидуальность, </a:t>
            </a:r>
            <a:r>
              <a:rPr lang="ru-RU" sz="2400" b="1" i="1" smtClean="0"/>
              <a:t>образуют единство, но не тождество</a:t>
            </a:r>
            <a:r>
              <a:rPr lang="ru-RU" sz="2400" smtClean="0"/>
              <a:t>.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1600200"/>
            <a:ext cx="4537075" cy="5068888"/>
          </a:xfrm>
        </p:spPr>
        <p:txBody>
          <a:bodyPr/>
          <a:lstStyle/>
          <a:p>
            <a:pPr eaLnBrk="1" hangingPunct="1"/>
            <a:r>
              <a:rPr lang="ru-RU" sz="2400" smtClean="0"/>
              <a:t>Индивидуальные особенности человека до известного времени никак не проявляются, пока они не станут необходимыми в системе межличностных отношений, субъектом которых выступит данный человек как личность. Поэтому, индивидуальность — лишь одна из сторон личности человека.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  <p:bldP spid="71684" grpId="0" build="p"/>
      <p:bldP spid="71685" grpId="0" build="p"/>
    </p:bldLst>
  </p:timing>
</p:sld>
</file>

<file path=ppt/theme/theme1.xml><?xml version="1.0" encoding="utf-8"?>
<a:theme xmlns:a="http://schemas.openxmlformats.org/drawingml/2006/main" name="Слои">
  <a:themeElements>
    <a:clrScheme name="Слои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198</TotalTime>
  <Words>1994</Words>
  <Application>Microsoft Office PowerPoint</Application>
  <PresentationFormat>On-screen Show (4:3)</PresentationFormat>
  <Paragraphs>116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Times New Roman</vt:lpstr>
      <vt:lpstr>Wingdings</vt:lpstr>
      <vt:lpstr>Calibri</vt:lpstr>
      <vt:lpstr>Arial Black</vt:lpstr>
      <vt:lpstr>Слои</vt:lpstr>
      <vt:lpstr>семинар</vt:lpstr>
      <vt:lpstr>1 часть семинара</vt:lpstr>
      <vt:lpstr>Slide 3</vt:lpstr>
      <vt:lpstr>Slide 4</vt:lpstr>
      <vt:lpstr>Slide 5</vt:lpstr>
      <vt:lpstr>Личность —  основная загадка человеческого мира, его тайна. </vt:lpstr>
      <vt:lpstr>Slide 7</vt:lpstr>
      <vt:lpstr>Личность</vt:lpstr>
      <vt:lpstr>Работа по группам.   Задание «Разбери по буквам» </vt:lpstr>
      <vt:lpstr>Slide 10</vt:lpstr>
      <vt:lpstr>Slide 11</vt:lpstr>
      <vt:lpstr>Slide 12</vt:lpstr>
      <vt:lpstr>Slide 13</vt:lpstr>
      <vt:lpstr>Slide 14</vt:lpstr>
      <vt:lpstr>Личность: несколько подходов: </vt:lpstr>
      <vt:lpstr>Работа по группам.  Задание «Синквейн»</vt:lpstr>
      <vt:lpstr>Индивид — это врожденное и прижизненно складывающееся в человеке. </vt:lpstr>
      <vt:lpstr>Индивид  как биосоциальный феномен имеет два вектора развития: биологический и социальный индивид — единичный представитель человеческого рода в биологическом плане и единица общества в социальном плане (отдельный человек). </vt:lpstr>
      <vt:lpstr>Индивид всегда еще и социальная единица социума, т. е. общественный индивид. </vt:lpstr>
      <vt:lpstr>Slide 20</vt:lpstr>
      <vt:lpstr>Структура индивида:  (Ананьев Б.Г.) – свойства человека как индивида: </vt:lpstr>
      <vt:lpstr>Субъект</vt:lpstr>
      <vt:lpstr>Будучи изначально активным, человеческий индивид, однако, не рождается, а становится субъектом в процессе общения, деятельности и других видов активности. </vt:lpstr>
      <vt:lpstr>Slide 24</vt:lpstr>
      <vt:lpstr>«Быть субъектом» — значит воспроизводить себя, быть причиной своего существования, на философском языке — быть «причиной себя »</vt:lpstr>
      <vt:lpstr>«индивидуальность» это есть нечто уникальное, неповторимое, «непохожее»</vt:lpstr>
      <vt:lpstr>Slide 27</vt:lpstr>
      <vt:lpstr>Соотношение понятий «индивид»,  «субъект», «индивидуальность», «личность» </vt:lpstr>
      <vt:lpstr>Личность и субъект.</vt:lpstr>
      <vt:lpstr>Личность и индивид.</vt:lpstr>
      <vt:lpstr>Личность и индивидуальность</vt:lpstr>
    </vt:vector>
  </TitlesOfParts>
  <Company>34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</dc:title>
  <dc:creator>Любовь</dc:creator>
  <cp:lastModifiedBy>Windows User</cp:lastModifiedBy>
  <cp:revision>98</cp:revision>
  <dcterms:created xsi:type="dcterms:W3CDTF">2008-05-03T06:57:30Z</dcterms:created>
  <dcterms:modified xsi:type="dcterms:W3CDTF">2016-09-01T13:10:44Z</dcterms:modified>
</cp:coreProperties>
</file>